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0" r:id="rId2"/>
    <p:sldId id="272" r:id="rId3"/>
    <p:sldId id="256" r:id="rId4"/>
    <p:sldId id="262" r:id="rId5"/>
    <p:sldId id="263" r:id="rId6"/>
    <p:sldId id="266" r:id="rId7"/>
    <p:sldId id="257" r:id="rId8"/>
    <p:sldId id="258" r:id="rId9"/>
    <p:sldId id="265" r:id="rId10"/>
    <p:sldId id="264" r:id="rId11"/>
    <p:sldId id="267" r:id="rId12"/>
    <p:sldId id="273" r:id="rId13"/>
    <p:sldId id="275" r:id="rId14"/>
    <p:sldId id="260" r:id="rId15"/>
    <p:sldId id="274" r:id="rId16"/>
    <p:sldId id="261" r:id="rId17"/>
    <p:sldId id="278" r:id="rId18"/>
    <p:sldId id="276" r:id="rId19"/>
    <p:sldId id="268" r:id="rId20"/>
    <p:sldId id="277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E6A22-1CBA-4203-AB3A-E70C7746A680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E9D1F-29DC-4F6D-9B4E-4E5C85FC8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546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E9D1F-29DC-4F6D-9B4E-4E5C85FC8125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21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.net.au/" TargetMode="External"/><Relationship Id="rId2" Type="http://schemas.openxmlformats.org/officeDocument/2006/relationships/hyperlink" Target="https://www.climate.gov/news-features/understanding-climate/climate-change-atmospheric-carbon-dioxi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dvsolned.com/high-co2-schools-affect-grades/" TargetMode="External"/><Relationship Id="rId4" Type="http://schemas.openxmlformats.org/officeDocument/2006/relationships/hyperlink" Target="https://www.sciencedirect.com/topics/psychology/cognitive-functioning#:~:text=Cognitive%20functioning%20refers%20to%20multiple,%2C%20decision%20making%2C%20and%20attention.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14290"/>
            <a:ext cx="471516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06"/>
          <a:stretch/>
        </p:blipFill>
        <p:spPr bwMode="auto">
          <a:xfrm>
            <a:off x="2362604" y="5774135"/>
            <a:ext cx="6643734" cy="44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3570" y="428625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By :-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Mouna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Shankar, IX Std</a:t>
            </a: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2857496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AIR QUALITY IN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CLASS ROOMS</a:t>
            </a:r>
            <a:endParaRPr lang="en-IN" sz="32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6" name="AutoShape 2" descr="End designs Silhouette Vector, Clipart Images,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8" name="AutoShape 4" descr="End designs Silhouette Vector, Clipart Images,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Page End Clipart - ClipArt 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2" name="AutoShape 8" descr="Page End Clipart - ClipArt 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4" name="AutoShape 10" descr="Free Ending Cliparts, Download Free Ending Cliparts png images, Free 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6" name="AutoShape 12" descr="Free Ending Cliparts, Download Free Ending Cliparts png images, Free 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8" name="AutoShape 14" descr="Page End Clipart - ClipArt 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0" name="AutoShape 16" descr="Page End Clipart - ClipArt 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41" name="Picture 17" descr="C:\Users\Blaze\Downloads\design.png"/>
          <p:cNvPicPr>
            <a:picLocks noChangeAspect="1" noChangeArrowheads="1"/>
          </p:cNvPicPr>
          <p:nvPr/>
        </p:nvPicPr>
        <p:blipFill>
          <a:blip r:embed="rId4"/>
          <a:srcRect l="17172" t="45589" r="17171" b="41176"/>
          <a:stretch>
            <a:fillRect/>
          </a:stretch>
        </p:blipFill>
        <p:spPr bwMode="auto">
          <a:xfrm>
            <a:off x="2714612" y="3929066"/>
            <a:ext cx="3857652" cy="387414"/>
          </a:xfrm>
          <a:prstGeom prst="rect">
            <a:avLst/>
          </a:prstGeom>
          <a:noFill/>
        </p:spPr>
      </p:pic>
      <p:pic>
        <p:nvPicPr>
          <p:cNvPr id="19" name="Picture 17" descr="C:\Users\Blaze\Downloads\design.png"/>
          <p:cNvPicPr>
            <a:picLocks noChangeAspect="1" noChangeArrowheads="1"/>
          </p:cNvPicPr>
          <p:nvPr/>
        </p:nvPicPr>
        <p:blipFill>
          <a:blip r:embed="rId4"/>
          <a:srcRect l="17172" t="45589" r="17171" b="41176"/>
          <a:stretch>
            <a:fillRect/>
          </a:stretch>
        </p:blipFill>
        <p:spPr bwMode="auto">
          <a:xfrm rot="10800000">
            <a:off x="2714612" y="2428867"/>
            <a:ext cx="3857652" cy="425939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 r="83639" b="-491"/>
          <a:stretch/>
        </p:blipFill>
        <p:spPr bwMode="auto">
          <a:xfrm>
            <a:off x="716138" y="5301208"/>
            <a:ext cx="1626641" cy="138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54598"/>
              </p:ext>
            </p:extLst>
          </p:nvPr>
        </p:nvGraphicFramePr>
        <p:xfrm>
          <a:off x="228600" y="228601"/>
          <a:ext cx="335280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952"/>
                <a:gridCol w="809287"/>
                <a:gridCol w="809281"/>
                <a:gridCol w="809281"/>
              </a:tblGrid>
              <a:tr h="664532">
                <a:tc gridSpan="4">
                  <a:txBody>
                    <a:bodyPr/>
                    <a:lstStyle/>
                    <a:p>
                      <a:r>
                        <a:rPr lang="en-IN" sz="1600" dirty="0" smtClean="0"/>
                        <a:t>AVERAGE</a:t>
                      </a:r>
                      <a:r>
                        <a:rPr lang="en-IN" sz="1600" baseline="0" dirty="0" smtClean="0"/>
                        <a:t>  READING</a:t>
                      </a:r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</a:tr>
              <a:tr h="345907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CLASS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CO2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TVOC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HCHO</a:t>
                      </a:r>
                      <a:endParaRPr lang="en-IN" sz="1600" dirty="0"/>
                    </a:p>
                  </a:txBody>
                  <a:tcPr/>
                </a:tc>
              </a:tr>
              <a:tr h="601971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I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772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O.232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O.O43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01971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II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929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0.30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0.05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68857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III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820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0.20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0.046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820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IV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958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0.29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0.21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63362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V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1012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0.34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0.29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72200"/>
              </p:ext>
            </p:extLst>
          </p:nvPr>
        </p:nvGraphicFramePr>
        <p:xfrm>
          <a:off x="4343400" y="228601"/>
          <a:ext cx="3657601" cy="396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37"/>
                <a:gridCol w="882858"/>
                <a:gridCol w="882853"/>
                <a:gridCol w="882853"/>
              </a:tblGrid>
              <a:tr h="814442">
                <a:tc gridSpan="4">
                  <a:txBody>
                    <a:bodyPr/>
                    <a:lstStyle/>
                    <a:p>
                      <a:r>
                        <a:rPr lang="en-IN" sz="1600" dirty="0" smtClean="0"/>
                        <a:t>AVERAGE</a:t>
                      </a:r>
                      <a:r>
                        <a:rPr lang="en-IN" sz="1600" baseline="0" dirty="0" smtClean="0"/>
                        <a:t> READING</a:t>
                      </a:r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</a:tr>
              <a:tr h="343033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CLASS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CO2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TVOC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HCHO</a:t>
                      </a:r>
                      <a:endParaRPr lang="en-IN" sz="1600" dirty="0"/>
                    </a:p>
                  </a:txBody>
                  <a:tcPr/>
                </a:tc>
              </a:tr>
              <a:tr h="474114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VI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897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0.30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0.04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4184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VII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931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0.28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0.05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74114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VIII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912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0.27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0.14</a:t>
                      </a:r>
                      <a:endParaRPr lang="en-IN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4184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IX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1003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0.32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0.06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7300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X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654</a:t>
                      </a:r>
                      <a:endParaRPr lang="en-IN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0.12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0.02</a:t>
                      </a:r>
                      <a:endParaRPr lang="en-IN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27621" y="427435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rgbClr val="002060"/>
                </a:solidFill>
              </a:rPr>
              <a:t>REFERENCE TABLE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15981"/>
              </p:ext>
            </p:extLst>
          </p:nvPr>
        </p:nvGraphicFramePr>
        <p:xfrm>
          <a:off x="287551" y="4771103"/>
          <a:ext cx="847544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862"/>
                <a:gridCol w="2118862"/>
                <a:gridCol w="2118862"/>
                <a:gridCol w="2118862"/>
              </a:tblGrid>
              <a:tr h="606388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QUALITY OF AIR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CO2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TVOC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HCHO</a:t>
                      </a:r>
                      <a:endParaRPr lang="en-IN" sz="1800" dirty="0"/>
                    </a:p>
                  </a:txBody>
                  <a:tcPr/>
                </a:tc>
              </a:tr>
              <a:tr h="342741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EXCELLENT</a:t>
                      </a:r>
                      <a:endParaRPr lang="en-IN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≤ 800</a:t>
                      </a:r>
                      <a:endParaRPr lang="en-IN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≤ 0.6</a:t>
                      </a:r>
                      <a:endParaRPr lang="en-IN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≤ 0.08</a:t>
                      </a:r>
                      <a:endParaRPr lang="en-IN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42741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GOOD</a:t>
                      </a:r>
                      <a:endParaRPr lang="en-IN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800</a:t>
                      </a:r>
                      <a:r>
                        <a:rPr lang="en-IN" sz="1800" baseline="0" dirty="0" smtClean="0"/>
                        <a:t> - 1200</a:t>
                      </a:r>
                      <a:endParaRPr lang="en-IN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 0.6 – 1.6</a:t>
                      </a:r>
                      <a:endParaRPr lang="en-IN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 0.08 – 0.12</a:t>
                      </a:r>
                      <a:endParaRPr lang="en-IN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06388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POOR</a:t>
                      </a:r>
                      <a:endParaRPr lang="en-IN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˃1200</a:t>
                      </a:r>
                    </a:p>
                    <a:p>
                      <a:endParaRPr lang="en-IN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˃ 1.6</a:t>
                      </a:r>
                      <a:r>
                        <a:rPr lang="en-IN" sz="1800" baseline="0" dirty="0" smtClean="0"/>
                        <a:t> </a:t>
                      </a:r>
                      <a:endParaRPr lang="en-IN" sz="1800" dirty="0" smtClean="0"/>
                    </a:p>
                    <a:p>
                      <a:endParaRPr lang="en-IN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˃ 0.12</a:t>
                      </a:r>
                    </a:p>
                    <a:p>
                      <a:endParaRPr lang="en-IN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05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45" y="1615845"/>
            <a:ext cx="1798108" cy="134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473677"/>
            <a:ext cx="14859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71" y="734961"/>
            <a:ext cx="2000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283177"/>
            <a:ext cx="17716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19812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SETTING UP A HYDROPONIC SYSTEM IN THE CLASSROOM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OBSERVATIONS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2384" y="1977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ASSUMPTIONS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004" y="567040"/>
            <a:ext cx="878848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>
                <a:solidFill>
                  <a:srgbClr val="C00000"/>
                </a:solidFill>
              </a:rPr>
              <a:t>HIGHER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C00000"/>
                </a:solidFill>
              </a:rPr>
              <a:t>CO2 LEVEL DURING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</a:rPr>
              <a:t>    COLD WEATHER CONDITION</a:t>
            </a:r>
            <a:r>
              <a:rPr lang="en-IN" dirty="0"/>
              <a:t> </a:t>
            </a:r>
            <a:r>
              <a:rPr lang="en-IN" dirty="0" smtClean="0"/>
              <a:t>                    -</a:t>
            </a:r>
            <a:r>
              <a:rPr lang="en-IN" b="1" dirty="0" smtClean="0">
                <a:solidFill>
                  <a:srgbClr val="002060"/>
                </a:solidFill>
              </a:rPr>
              <a:t>The density of CO2 increases as 					              temperatures get colder. </a:t>
            </a:r>
            <a:r>
              <a:rPr lang="en-IN" dirty="0" smtClean="0"/>
              <a:t>	</a:t>
            </a:r>
            <a:endParaRPr lang="en-IN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>
                <a:solidFill>
                  <a:srgbClr val="C00000"/>
                </a:solidFill>
              </a:rPr>
              <a:t>HIGHER CO2 LEVEL DURING MID DAY 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</a:rPr>
              <a:t>   IN </a:t>
            </a:r>
            <a:r>
              <a:rPr lang="en-IN" u="sng" dirty="0" smtClean="0">
                <a:solidFill>
                  <a:srgbClr val="C00000"/>
                </a:solidFill>
              </a:rPr>
              <a:t>TW</a:t>
            </a:r>
            <a:r>
              <a:rPr lang="en-IN" dirty="0" smtClean="0">
                <a:solidFill>
                  <a:srgbClr val="C00000"/>
                </a:solidFill>
              </a:rPr>
              <a:t>O CLASSROOMS- (8</a:t>
            </a:r>
            <a:r>
              <a:rPr lang="en-IN" baseline="30000" dirty="0" smtClean="0">
                <a:solidFill>
                  <a:srgbClr val="C00000"/>
                </a:solidFill>
              </a:rPr>
              <a:t>TH</a:t>
            </a:r>
            <a:r>
              <a:rPr lang="en-IN" dirty="0" smtClean="0">
                <a:solidFill>
                  <a:srgbClr val="C00000"/>
                </a:solidFill>
              </a:rPr>
              <a:t> AND 9</a:t>
            </a:r>
            <a:r>
              <a:rPr lang="en-IN" baseline="30000" dirty="0" smtClean="0">
                <a:solidFill>
                  <a:srgbClr val="C00000"/>
                </a:solidFill>
              </a:rPr>
              <a:t>TH</a:t>
            </a:r>
            <a:r>
              <a:rPr lang="en-IN" dirty="0" smtClean="0">
                <a:solidFill>
                  <a:srgbClr val="C00000"/>
                </a:solidFill>
              </a:rPr>
              <a:t> STD)  </a:t>
            </a:r>
            <a:r>
              <a:rPr lang="en-IN" dirty="0" smtClean="0"/>
              <a:t>    -    </a:t>
            </a:r>
            <a:r>
              <a:rPr lang="en-IN" b="1" dirty="0" smtClean="0">
                <a:solidFill>
                  <a:srgbClr val="002060"/>
                </a:solidFill>
              </a:rPr>
              <a:t>Poor ventilation</a:t>
            </a:r>
            <a:endParaRPr lang="en-IN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IN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>
                <a:solidFill>
                  <a:srgbClr val="C00000"/>
                </a:solidFill>
              </a:rPr>
              <a:t>LOWER CO2 LEVEL IN CLASSES WITH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</a:rPr>
              <a:t>     HIGHER STRENGTH BUT LARGER CLASSROOM AREA</a:t>
            </a:r>
            <a:r>
              <a:rPr lang="en-IN" dirty="0" smtClean="0"/>
              <a:t>.     - </a:t>
            </a:r>
            <a:r>
              <a:rPr lang="en-IN" b="1" dirty="0" smtClean="0">
                <a:solidFill>
                  <a:srgbClr val="002060"/>
                </a:solidFill>
              </a:rPr>
              <a:t>Good ventilation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IN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>
                <a:solidFill>
                  <a:srgbClr val="C00000"/>
                </a:solidFill>
              </a:rPr>
              <a:t>LOWER CO2 LEVEL IN CELLAR  WHERE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</a:rPr>
              <a:t>     THERE WERE MORE PLANTS BUT  </a:t>
            </a:r>
          </a:p>
          <a:p>
            <a:pPr>
              <a:lnSpc>
                <a:spcPct val="150000"/>
              </a:lnSpc>
            </a:pPr>
            <a:r>
              <a:rPr lang="en-IN" u="sng" dirty="0" smtClean="0">
                <a:solidFill>
                  <a:srgbClr val="C00000"/>
                </a:solidFill>
              </a:rPr>
              <a:t>    HCHO LEVEL WAS FOUND HIGHER   </a:t>
            </a:r>
            <a:r>
              <a:rPr lang="en-IN" dirty="0" smtClean="0"/>
              <a:t>         -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IN" dirty="0" smtClean="0"/>
          </a:p>
        </p:txBody>
      </p:sp>
      <p:sp>
        <p:nvSpPr>
          <p:cNvPr id="8" name="Rectangle 7"/>
          <p:cNvSpPr/>
          <p:nvPr/>
        </p:nvSpPr>
        <p:spPr>
          <a:xfrm>
            <a:off x="4824536" y="4272677"/>
            <a:ext cx="4139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002060"/>
                </a:solidFill>
              </a:rPr>
              <a:t>Automobile exhaust is a common source </a:t>
            </a:r>
            <a:r>
              <a:rPr lang="en-IN" b="1" dirty="0" smtClean="0">
                <a:solidFill>
                  <a:srgbClr val="002060"/>
                </a:solidFill>
              </a:rPr>
              <a:t>of formaldehyde </a:t>
            </a:r>
            <a:r>
              <a:rPr lang="en-IN" b="1" dirty="0">
                <a:solidFill>
                  <a:srgbClr val="002060"/>
                </a:solidFill>
              </a:rPr>
              <a:t>in our environment. Since </a:t>
            </a:r>
            <a:r>
              <a:rPr lang="en-IN" b="1" dirty="0" smtClean="0">
                <a:solidFill>
                  <a:srgbClr val="002060"/>
                </a:solidFill>
              </a:rPr>
              <a:t>the </a:t>
            </a:r>
            <a:r>
              <a:rPr lang="en-IN" b="1" dirty="0">
                <a:solidFill>
                  <a:srgbClr val="002060"/>
                </a:solidFill>
              </a:rPr>
              <a:t>staff’s vehicles and school vans </a:t>
            </a:r>
            <a:r>
              <a:rPr lang="en-IN" b="1" dirty="0" smtClean="0">
                <a:solidFill>
                  <a:srgbClr val="002060"/>
                </a:solidFill>
              </a:rPr>
              <a:t>are  parked in the cellar,  </a:t>
            </a:r>
            <a:r>
              <a:rPr lang="en-IN" b="1" dirty="0">
                <a:solidFill>
                  <a:srgbClr val="002060"/>
                </a:solidFill>
              </a:rPr>
              <a:t>HCHO might have </a:t>
            </a:r>
            <a:r>
              <a:rPr lang="en-IN" b="1" dirty="0" smtClean="0">
                <a:solidFill>
                  <a:srgbClr val="002060"/>
                </a:solidFill>
              </a:rPr>
              <a:t>gone </a:t>
            </a:r>
            <a:r>
              <a:rPr lang="en-IN" b="1" dirty="0">
                <a:solidFill>
                  <a:srgbClr val="002060"/>
                </a:solidFill>
              </a:rPr>
              <a:t>higher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644008" y="2645143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5724128" y="378904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3850166" y="577282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>
            <a:off x="4104456" y="126876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9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640832" cy="273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83459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3828" y="19262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Arranged indoor plants in IX </a:t>
            </a:r>
            <a:r>
              <a:rPr lang="en-IN" dirty="0" err="1" smtClean="0">
                <a:solidFill>
                  <a:srgbClr val="002060"/>
                </a:solidFill>
              </a:rPr>
              <a:t>std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4800"/>
            <a:ext cx="83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 smtClean="0">
                <a:solidFill>
                  <a:srgbClr val="002060"/>
                </a:solidFill>
              </a:rPr>
              <a:t>ANALYSIS OF  CHANGES AFTER SETTING UP INDOOR PLANTS</a:t>
            </a:r>
            <a:endParaRPr lang="en-IN" u="sng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18727"/>
              </p:ext>
            </p:extLst>
          </p:nvPr>
        </p:nvGraphicFramePr>
        <p:xfrm>
          <a:off x="583591" y="1052736"/>
          <a:ext cx="8058473" cy="268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44"/>
                <a:gridCol w="3490401"/>
                <a:gridCol w="1353020"/>
                <a:gridCol w="1985008"/>
              </a:tblGrid>
              <a:tr h="1297550">
                <a:tc>
                  <a:txBody>
                    <a:bodyPr/>
                    <a:lstStyle/>
                    <a:p>
                      <a:r>
                        <a:rPr lang="en-IN" dirty="0" smtClean="0"/>
                        <a:t>CLASS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TYPE OF PLANTS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NUMBER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DIFFERENCE IN CO2 READING COMPARED TO THE PREVIOUS ONES</a:t>
                      </a:r>
                      <a:endParaRPr lang="en-IN" dirty="0"/>
                    </a:p>
                  </a:txBody>
                  <a:tcPr/>
                </a:tc>
              </a:tr>
              <a:tr h="949285">
                <a:tc>
                  <a:txBody>
                    <a:bodyPr/>
                    <a:lstStyle/>
                    <a:p>
                      <a:r>
                        <a:rPr lang="en-IN" dirty="0" smtClean="0"/>
                        <a:t>IX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PHILODENDRON- WITH BROAD LEAVES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 MARGINAL DECREASE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228" y="3861048"/>
            <a:ext cx="853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</a:rPr>
              <a:t>Initially, the experiment was with 10 plants. The result was not satisfactory. So, added the number of plants (another 10)  and repeated the measuring. 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</a:rPr>
              <a:t>Regularly monitored the levels for five days (3 times a day- morning before the classes start, during lunch break and during school leaving time)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</a:rPr>
              <a:t>Even though the weather was cool due to the cyclone effect, CO2 level showed a marginal reduction. 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 smtClean="0">
                <a:solidFill>
                  <a:srgbClr val="002060"/>
                </a:solidFill>
              </a:rPr>
              <a:t>SIDE EFFECTS OF CO2 MORE THAN 1000PPM IN A CLASSROOM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756" y="764704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RESTLESSNESS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INCREASED HEART RATE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DIFFICULTY IN BREATHING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LACK OF CONCENTRATION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FATIGUE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SLEEPINESS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REDUCED COGNITIVE FUNCTION  RESULTING IN POOR LEARNING, THINKING, REASONING, REMEMBERING, PROBLEM SOLVING, DECISION MAKING, AND ATTENTION.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83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 smtClean="0">
                <a:solidFill>
                  <a:srgbClr val="002060"/>
                </a:solidFill>
              </a:rPr>
              <a:t>AWARENESS CAMPAIGN FOR OTHER CLASS STUDENTS AND TEACHERS</a:t>
            </a:r>
            <a:endParaRPr lang="en-IN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0" y="3441680"/>
            <a:ext cx="8989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u="sng" dirty="0" smtClean="0"/>
              <a:t>EXPECTED OUTCOME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REDUCING CARBON DIOXIDE LEVEL IN THE PREMISES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ENCOURAGING ALL STUDENTS TO TAKE PART IN MAINTAINING  HEALTHY CLASSROOMS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MAKING A HEALTHY ATMOSPHERE  INSIDE THE CLASSROOM FOR SCORING GOOD GRADES AND FOR GOOD HEALTH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73" y="706658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1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3768" y="148478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PHOTO</a:t>
            </a:r>
            <a:endParaRPr lang="en-IN" dirty="0"/>
          </a:p>
        </p:txBody>
      </p:sp>
      <p:sp>
        <p:nvSpPr>
          <p:cNvPr id="2" name="AutoShape 2" descr="blob:https://web.whatsapp.com/a96f0941-0049-4033-9056-73a90d489c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2" descr="C:\Users\SREE\Videos\WhatsApp Image 2022-12-16 at 09.42.55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338"/>
            <a:ext cx="3855211" cy="28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REE\Videos\WhatsApp Image 2022-12-16 at 09.42.55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212976"/>
            <a:ext cx="4308152" cy="323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96027"/>
            <a:ext cx="792088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u="sng" dirty="0" smtClean="0">
                <a:solidFill>
                  <a:srgbClr val="002060"/>
                </a:solidFill>
              </a:rPr>
              <a:t>CHANGES MY STUDY COULD MAKE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N" dirty="0" smtClean="0"/>
              <a:t>ASSURANCE FROM THE MANAGEMENT TO FIX AN AIR PURIFIER IN THE TWO CLASSROOMS WHICH SHOWED HIGHER LEVELS OF CO2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I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N" dirty="0" smtClean="0"/>
              <a:t>MORE CLASSROOMS  TURNING CO2 SENSITIVE AND  GROWING INDOOR PLANTS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I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N" dirty="0" smtClean="0"/>
              <a:t>STUDENTS UNDERSTOOD ABOUT THE IMPORTANCE OF GOOD VENTILATION AND HOW IT REDUCES  VOC LEVEL.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I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N" dirty="0" smtClean="0"/>
              <a:t>MANY TEACHERS ADMITTED THAT THEY WERE NOT KNOWING HOW CO2  AFFECTS  THE  LEARNING  OF A  STUDENT.   I THINK NOW THEY WILL BE MORE CONSIDERATE  TOWARDS THE STUDENTS.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76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132856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IN" dirty="0" smtClean="0"/>
              <a:t>I SINCERELY THANK MY PARENTS , TEACHERS, CLASSMATES AND THE PRINCIPAL FOR EXTENDING ALL THE COOPERATION NEEDED FOR THE PROJECT.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IN" dirty="0" smtClean="0"/>
              <a:t>A SPECIAL THANKS TO MADHAVI OF X STD FOR HELPING ME IN DOCUMENTING THE FINDINGS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IN" dirty="0" smtClean="0"/>
              <a:t>I WOULD ALSO LIKE TO THANK CES DEPT OF IISC FOR GIVING ME AN OPPORTUNITY TO PRESENT MY PROJECT. 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2915816" y="1095433"/>
            <a:ext cx="2870658" cy="562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IN" b="1" dirty="0">
                <a:solidFill>
                  <a:srgbClr val="002060"/>
                </a:solidFill>
              </a:rPr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10645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1886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u="sng" dirty="0" smtClean="0">
                <a:solidFill>
                  <a:srgbClr val="002060"/>
                </a:solidFill>
              </a:rPr>
              <a:t>Introduction</a:t>
            </a:r>
            <a:endParaRPr lang="en-IN" sz="2800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748596"/>
            <a:ext cx="8352928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We, the students,  started bothering about air quality  during covid-19 related restrictions. Wearing masks throughout the day and maintaining social distance provided a suffocative atmosphere in classrooms.  I felt classroom air quality might be perhaps a less studied  topic.</a:t>
            </a:r>
          </a:p>
          <a:p>
            <a:pPr>
              <a:lnSpc>
                <a:spcPct val="150000"/>
              </a:lnSpc>
            </a:pPr>
            <a:endParaRPr lang="en-IN" sz="1100" dirty="0"/>
          </a:p>
          <a:p>
            <a:pPr>
              <a:lnSpc>
                <a:spcPct val="150000"/>
              </a:lnSpc>
            </a:pPr>
            <a:r>
              <a:rPr lang="en-IN" sz="2400" dirty="0" smtClean="0"/>
              <a:t>Google search showed that as per the </a:t>
            </a:r>
            <a:r>
              <a:rPr lang="en-IN" sz="2400" dirty="0"/>
              <a:t>familiar fresh air ventilation </a:t>
            </a:r>
            <a:r>
              <a:rPr lang="en-IN" sz="2400" dirty="0" smtClean="0"/>
              <a:t>guidelines, </a:t>
            </a:r>
            <a:r>
              <a:rPr lang="en-IN" sz="2400" dirty="0"/>
              <a:t> </a:t>
            </a:r>
            <a:r>
              <a:rPr lang="en-IN" sz="2400" b="1" dirty="0"/>
              <a:t>CO</a:t>
            </a:r>
            <a:r>
              <a:rPr lang="en-IN" sz="2400" b="1" baseline="-25000" dirty="0"/>
              <a:t>2</a:t>
            </a:r>
            <a:r>
              <a:rPr lang="en-IN" sz="2400" b="1" dirty="0"/>
              <a:t> in indoor spaces should be maintained below 1000 ppm</a:t>
            </a:r>
            <a:r>
              <a:rPr lang="en-IN" sz="2400" dirty="0"/>
              <a:t> to control people-related </a:t>
            </a:r>
            <a:r>
              <a:rPr lang="en-IN" sz="2400" dirty="0" smtClean="0"/>
              <a:t>pollutants.</a:t>
            </a:r>
          </a:p>
          <a:p>
            <a:pPr>
              <a:lnSpc>
                <a:spcPct val="150000"/>
              </a:lnSpc>
            </a:pPr>
            <a:endParaRPr lang="en-IN" sz="1100" dirty="0"/>
          </a:p>
          <a:p>
            <a:pPr>
              <a:lnSpc>
                <a:spcPct val="150000"/>
              </a:lnSpc>
            </a:pPr>
            <a:r>
              <a:rPr lang="en-IN" sz="2400" dirty="0" smtClean="0"/>
              <a:t>I wanted to check what would be the CO2 level in classrooms and how things could be made better.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0520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117693"/>
            <a:ext cx="77768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REFERENCES</a:t>
            </a:r>
          </a:p>
          <a:p>
            <a:r>
              <a:rPr lang="en-IN" dirty="0"/>
              <a:t>1. </a:t>
            </a:r>
            <a:r>
              <a:rPr lang="en-IN" dirty="0">
                <a:hlinkClick r:id="rId2"/>
              </a:rPr>
              <a:t/>
            </a:r>
            <a:br>
              <a:rPr lang="en-IN" dirty="0">
                <a:hlinkClick r:id="rId2"/>
              </a:rPr>
            </a:br>
            <a:r>
              <a:rPr lang="en-IN" u="sng" dirty="0">
                <a:hlinkClick r:id="rId2"/>
              </a:rPr>
              <a:t>Climate Change: Atmospheric Carbon Dioxide</a:t>
            </a:r>
          </a:p>
          <a:p>
            <a:r>
              <a:rPr lang="en-IN" dirty="0">
                <a:hlinkClick r:id="rId2"/>
              </a:rPr>
              <a:t>https://www.climate.gov</a:t>
            </a:r>
          </a:p>
          <a:p>
            <a:endParaRPr lang="en-IN" dirty="0">
              <a:hlinkClick r:id="rId2"/>
            </a:endParaRPr>
          </a:p>
          <a:p>
            <a:r>
              <a:rPr lang="en-IN" dirty="0">
                <a:hlinkClick r:id="rId2"/>
              </a:rPr>
              <a:t>2. </a:t>
            </a:r>
            <a:r>
              <a:rPr lang="fr-FR" dirty="0"/>
              <a:t/>
            </a:r>
            <a:br>
              <a:rPr lang="fr-FR" dirty="0"/>
            </a:br>
            <a:r>
              <a:rPr lang="fr-FR" u="sng" dirty="0" err="1"/>
              <a:t>Nutrient</a:t>
            </a:r>
            <a:r>
              <a:rPr lang="fr-FR" u="sng" dirty="0"/>
              <a:t> Solution for </a:t>
            </a:r>
            <a:r>
              <a:rPr lang="fr-FR" u="sng" dirty="0" err="1"/>
              <a:t>Hydroponics</a:t>
            </a:r>
            <a:r>
              <a:rPr lang="fr-FR" u="sng" dirty="0"/>
              <a:t> - </a:t>
            </a:r>
            <a:r>
              <a:rPr lang="fr-FR" u="sng" dirty="0" err="1"/>
              <a:t>IntechOpen</a:t>
            </a:r>
            <a:endParaRPr lang="fr-FR" u="sng" dirty="0"/>
          </a:p>
          <a:p>
            <a:r>
              <a:rPr lang="fr-FR" dirty="0"/>
              <a:t>https://www.intechopen.com </a:t>
            </a:r>
          </a:p>
          <a:p>
            <a:endParaRPr lang="en-IN" dirty="0">
              <a:hlinkClick r:id="rId2"/>
            </a:endParaRPr>
          </a:p>
          <a:p>
            <a:r>
              <a:rPr lang="en-IN" dirty="0">
                <a:hlinkClick r:id="rId2"/>
              </a:rPr>
              <a:t>3. </a:t>
            </a:r>
            <a:r>
              <a:rPr lang="en-IN" dirty="0"/>
              <a:t/>
            </a:r>
            <a:br>
              <a:rPr lang="en-IN" dirty="0"/>
            </a:br>
            <a:r>
              <a:rPr lang="en-IN" u="sng" dirty="0"/>
              <a:t>Need to reduce indoor pollution? House plants will help ... - ABC</a:t>
            </a:r>
          </a:p>
          <a:p>
            <a:r>
              <a:rPr lang="en-IN" dirty="0">
                <a:hlinkClick r:id="rId3"/>
              </a:rPr>
              <a:t>https://</a:t>
            </a:r>
            <a:r>
              <a:rPr lang="en-IN" dirty="0" smtClean="0">
                <a:hlinkClick r:id="rId3"/>
              </a:rPr>
              <a:t>www.abc.net.au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4. </a:t>
            </a:r>
            <a:r>
              <a:rPr lang="en-IN" dirty="0">
                <a:hlinkClick r:id="rId4"/>
              </a:rPr>
              <a:t/>
            </a:r>
            <a:br>
              <a:rPr lang="en-IN" dirty="0">
                <a:hlinkClick r:id="rId4"/>
              </a:rPr>
            </a:br>
            <a:r>
              <a:rPr lang="en-IN" u="sng" dirty="0">
                <a:hlinkClick r:id="rId4"/>
              </a:rPr>
              <a:t>Cognitive Functioning - an overview | </a:t>
            </a:r>
            <a:r>
              <a:rPr lang="en-IN" u="sng" dirty="0" err="1">
                <a:hlinkClick r:id="rId4"/>
              </a:rPr>
              <a:t>ScienceDirect</a:t>
            </a:r>
            <a:r>
              <a:rPr lang="en-IN" u="sng" dirty="0">
                <a:hlinkClick r:id="rId4"/>
              </a:rPr>
              <a:t> Topics</a:t>
            </a:r>
          </a:p>
          <a:p>
            <a:r>
              <a:rPr lang="en-IN" dirty="0">
                <a:hlinkClick r:id="rId4"/>
              </a:rPr>
              <a:t>https://www.sciencedirect.com</a:t>
            </a:r>
          </a:p>
          <a:p>
            <a:endParaRPr lang="en-IN" dirty="0" smtClean="0"/>
          </a:p>
          <a:p>
            <a:r>
              <a:rPr lang="en-IN" dirty="0" smtClean="0"/>
              <a:t>5. </a:t>
            </a:r>
            <a:r>
              <a:rPr lang="en-IN" u="sng" dirty="0"/>
              <a:t/>
            </a:r>
            <a:br>
              <a:rPr lang="en-IN" u="sng" dirty="0"/>
            </a:br>
            <a:r>
              <a:rPr lang="en-IN" u="sng" dirty="0"/>
              <a:t>The Impact of CO2 on Children's Learning | SAV Systems</a:t>
            </a:r>
          </a:p>
          <a:p>
            <a:r>
              <a:rPr lang="en-IN" u="sng" dirty="0"/>
              <a:t>https://</a:t>
            </a:r>
            <a:r>
              <a:rPr lang="en-IN" u="sng" dirty="0" smtClean="0"/>
              <a:t>www.sav-systems.com</a:t>
            </a:r>
          </a:p>
          <a:p>
            <a:endParaRPr lang="en-IN" u="sng" dirty="0"/>
          </a:p>
          <a:p>
            <a:r>
              <a:rPr lang="en-IN" u="sng" dirty="0">
                <a:hlinkClick r:id="rId5"/>
              </a:rPr>
              <a:t>6</a:t>
            </a:r>
          </a:p>
          <a:p>
            <a:r>
              <a:rPr lang="en-IN" u="sng" dirty="0">
                <a:hlinkClick r:id="rId5"/>
              </a:rPr>
              <a:t>https://</a:t>
            </a:r>
            <a:r>
              <a:rPr lang="en-IN" u="sng" dirty="0" smtClean="0">
                <a:hlinkClick r:id="rId5"/>
              </a:rPr>
              <a:t>www.advsolned.com</a:t>
            </a:r>
          </a:p>
          <a:p>
            <a:endParaRPr lang="en-IN" u="sng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41947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6,079 Thank You Nature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28" name="AutoShape 4" descr="6,079 Thank You Nature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30" name="AutoShape 6" descr="6,079 Thank You Nature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32" name="AutoShape 8" descr="6,079 Thank You Nature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35" name="AutoShape 11" descr="Happy National Thank You Day! - Invention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636" name="Picture 12" descr="C:\Users\Blaze\Downloads\National_Thank_You_Da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929222" cy="21565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6314" y="414338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Project by:- </a:t>
            </a:r>
            <a:r>
              <a:rPr lang="en-US" sz="2000" dirty="0" err="1" smtClean="0"/>
              <a:t>Mouna</a:t>
            </a:r>
            <a:r>
              <a:rPr lang="en-US" sz="2000" dirty="0" smtClean="0"/>
              <a:t> Shankar, IX Std</a:t>
            </a:r>
            <a:endParaRPr lang="en-IN" sz="2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06"/>
          <a:stretch/>
        </p:blipFill>
        <p:spPr bwMode="auto">
          <a:xfrm>
            <a:off x="2362604" y="5774135"/>
            <a:ext cx="6643734" cy="44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 r="83639" b="-491"/>
          <a:stretch/>
        </p:blipFill>
        <p:spPr bwMode="auto">
          <a:xfrm>
            <a:off x="716138" y="5301208"/>
            <a:ext cx="1626641" cy="138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0872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dirty="0" smtClean="0"/>
              <a:t>1. TO UNDERSTAND HOW CO2 LEVEL VARIES IN DIFFERENT CLASSROOMS  AND IN THE SAME CLASSROOM IN DIFFERENT TIMES OF THE DAY.</a:t>
            </a:r>
            <a:endParaRPr lang="en-IN" dirty="0"/>
          </a:p>
          <a:p>
            <a:pPr>
              <a:lnSpc>
                <a:spcPct val="200000"/>
              </a:lnSpc>
            </a:pPr>
            <a:r>
              <a:rPr lang="en-IN" dirty="0" smtClean="0"/>
              <a:t>2.    TO UNDERSTAND HOW EFFECTIVE PLANTS ARE IN REDUCING CO2</a:t>
            </a:r>
          </a:p>
          <a:p>
            <a:pPr>
              <a:lnSpc>
                <a:spcPct val="200000"/>
              </a:lnSpc>
            </a:pPr>
            <a:r>
              <a:rPr lang="en-IN" dirty="0" smtClean="0"/>
              <a:t>3.      TO CHECK THE UTILITY OF DIFFERENT INDOOR PLANTS</a:t>
            </a:r>
          </a:p>
          <a:p>
            <a:pPr>
              <a:lnSpc>
                <a:spcPct val="200000"/>
              </a:lnSpc>
            </a:pPr>
            <a:r>
              <a:rPr lang="en-IN" dirty="0" smtClean="0"/>
              <a:t>4.      ENCOURAGING STUDENTS TO MAINTAIN A GREEN CLSSROOM</a:t>
            </a:r>
          </a:p>
          <a:p>
            <a:pPr>
              <a:lnSpc>
                <a:spcPct val="200000"/>
              </a:lnSpc>
            </a:pPr>
            <a:r>
              <a:rPr lang="en-IN" dirty="0" smtClean="0"/>
              <a:t>5.       TO CHECK THE POSSIBILITY OF HYDROPONICS IN CLASSROOMS </a:t>
            </a:r>
          </a:p>
          <a:p>
            <a:pPr>
              <a:lnSpc>
                <a:spcPct val="200000"/>
              </a:lnSpc>
            </a:pP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275856" y="262389"/>
            <a:ext cx="1645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IN" b="1" u="sng" dirty="0">
                <a:solidFill>
                  <a:srgbClr val="002060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7631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520" y="304799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dirty="0" smtClean="0"/>
              <a:t>		</a:t>
            </a:r>
            <a:r>
              <a:rPr lang="en-IN" b="1" dirty="0" smtClean="0">
                <a:solidFill>
                  <a:srgbClr val="002060"/>
                </a:solidFill>
              </a:rPr>
              <a:t>MATERIALS AND METHODS</a:t>
            </a:r>
          </a:p>
          <a:p>
            <a:pPr>
              <a:lnSpc>
                <a:spcPct val="200000"/>
              </a:lnSpc>
            </a:pPr>
            <a:endParaRPr lang="en-IN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GREENLOOP PURE HYDROPONIC NUTRIENTS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PLASTIC BOTTLES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COTTON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CORIANDER SEEDS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THREAD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INKBIRDPLUS-AIR QUALITY DETECTOR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COMMON INDOOR PLANTS – PHILODENDRON SPECIES</a:t>
            </a:r>
          </a:p>
          <a:p>
            <a:pPr>
              <a:lnSpc>
                <a:spcPct val="20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506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VISITED DIFFRERENT CLASSROOMS DURING LUNCH BREAK TO CHECK CO2 READING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SET UP A SIMPLE HYDROPONIC SYSTEM WITH PLASTIC BOTTLES IN THE CLASSROOM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TAKEN COUNT OF ALL THE PLANTS IN THE PREMISES INCLUDING POTTED PLANTS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SELECTED OUR CLASSROOM   AS STUDY AREA  AND  KEPT  INDOOR PLANTS TO CHECK THE DIFFERENCE CO2 LEVEL.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dirty="0" smtClean="0"/>
              <a:t>CONDUCTED AN AWARENESS CLASS FOR OTHER STUDENTS </a:t>
            </a:r>
          </a:p>
          <a:p>
            <a:pPr>
              <a:lnSpc>
                <a:spcPct val="200000"/>
              </a:lnSpc>
            </a:pP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3419872" y="116632"/>
            <a:ext cx="1756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IN" b="1" dirty="0">
                <a:solidFill>
                  <a:srgbClr val="002060"/>
                </a:solidFill>
              </a:rPr>
              <a:t>WORK DONE</a:t>
            </a:r>
          </a:p>
        </p:txBody>
      </p:sp>
    </p:spTree>
    <p:extLst>
      <p:ext uri="{BB962C8B-B14F-4D97-AF65-F5344CB8AC3E}">
        <p14:creationId xmlns:p14="http://schemas.microsoft.com/office/powerpoint/2010/main" val="17801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4" y="304798"/>
            <a:ext cx="3352801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17716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4" y="3268407"/>
            <a:ext cx="2406445" cy="320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83268"/>
            <a:ext cx="3171825" cy="23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219201"/>
            <a:ext cx="2828925" cy="212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37160" y="3683268"/>
            <a:ext cx="1461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Recording CO2  level in  different areas of the  school building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58089"/>
              </p:ext>
            </p:extLst>
          </p:nvPr>
        </p:nvGraphicFramePr>
        <p:xfrm>
          <a:off x="190501" y="858132"/>
          <a:ext cx="8610597" cy="573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857"/>
                <a:gridCol w="568624"/>
                <a:gridCol w="568624"/>
                <a:gridCol w="487392"/>
                <a:gridCol w="568624"/>
                <a:gridCol w="568624"/>
                <a:gridCol w="568624"/>
                <a:gridCol w="487392"/>
                <a:gridCol w="574040"/>
                <a:gridCol w="400745"/>
                <a:gridCol w="487392"/>
                <a:gridCol w="406161"/>
                <a:gridCol w="487392"/>
                <a:gridCol w="406161"/>
                <a:gridCol w="487392"/>
                <a:gridCol w="487392"/>
                <a:gridCol w="406161"/>
              </a:tblGrid>
              <a:tr h="783462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CLASS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STRENGTH</a:t>
                      </a:r>
                      <a:endParaRPr lang="en-IN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400" dirty="0" smtClean="0"/>
                        <a:t>DAY 1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400" dirty="0" smtClean="0"/>
                        <a:t>DAY 2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400" dirty="0" smtClean="0"/>
                        <a:t>DAY 3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400" dirty="0" smtClean="0"/>
                        <a:t>DAY 4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400" dirty="0" smtClean="0"/>
                        <a:t> DAY 5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99379"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TVOC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HCHO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TVOC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HCHO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TVOC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HCHO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TVOC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HCHO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TVOC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HCHO</a:t>
                      </a:r>
                      <a:endParaRPr lang="en-IN" sz="1400" dirty="0"/>
                    </a:p>
                  </a:txBody>
                  <a:tcPr/>
                </a:tc>
              </a:tr>
              <a:tr h="609342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780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o.172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0.03 5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640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0.102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0.013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143 0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0.7 65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0.147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550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0.072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0.01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4 60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0.01</a:t>
                      </a:r>
                      <a:endParaRPr lang="en-IN" sz="1400" dirty="0"/>
                    </a:p>
                  </a:txBody>
                  <a:tcPr vert="vert270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34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904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0.275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0.042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1100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o.42 9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0.072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532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0.07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0.01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94 0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0.32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0.06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1120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0.43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0.07</a:t>
                      </a:r>
                      <a:endParaRPr lang="en-IN" sz="1400" dirty="0"/>
                    </a:p>
                  </a:txBody>
                  <a:tcPr vert="vert270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36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700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0.1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0.031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1090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0.44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0.07 8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42 0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0.024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0.014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880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0.27 0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1010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0.057</a:t>
                      </a:r>
                      <a:endParaRPr lang="en-IN" sz="1400" dirty="0"/>
                    </a:p>
                  </a:txBody>
                  <a:tcPr vert="vert270"/>
                </a:tc>
              </a:tr>
              <a:tr h="89997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IV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35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92 6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0.223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0.852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854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0.249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0.049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900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0.22 8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0.034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92 0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0.2 84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1190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0.448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0.08</a:t>
                      </a:r>
                      <a:endParaRPr lang="en-IN" sz="1400" dirty="0"/>
                    </a:p>
                  </a:txBody>
                  <a:tcPr vert="vert270"/>
                </a:tc>
              </a:tr>
              <a:tr h="89997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V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41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1050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0.3 88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0.068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103 0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0.3 9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0.07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93 0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0.2 60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0.045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1060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0.3 69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0.065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990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0.3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</a:t>
                      </a:r>
                      <a:endParaRPr lang="en-IN" sz="1400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9493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CO2 LEVEL BEFORE SETTING UP CLASSROOM </a:t>
            </a:r>
            <a:r>
              <a:rPr lang="en-IN" dirty="0" smtClean="0"/>
              <a:t>GARDEN (TVOC and HCHO also recorded in ppm)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654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11231"/>
              </p:ext>
            </p:extLst>
          </p:nvPr>
        </p:nvGraphicFramePr>
        <p:xfrm>
          <a:off x="251520" y="188640"/>
          <a:ext cx="8610597" cy="638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857"/>
                <a:gridCol w="568624"/>
                <a:gridCol w="568624"/>
                <a:gridCol w="487392"/>
                <a:gridCol w="568624"/>
                <a:gridCol w="568624"/>
                <a:gridCol w="568624"/>
                <a:gridCol w="487392"/>
                <a:gridCol w="574040"/>
                <a:gridCol w="400745"/>
                <a:gridCol w="487392"/>
                <a:gridCol w="406161"/>
                <a:gridCol w="487392"/>
                <a:gridCol w="406161"/>
                <a:gridCol w="487392"/>
                <a:gridCol w="487392"/>
                <a:gridCol w="406161"/>
              </a:tblGrid>
              <a:tr h="783462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CLASS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STRENGTH</a:t>
                      </a:r>
                      <a:endParaRPr lang="en-IN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400" dirty="0" smtClean="0"/>
                        <a:t>DAY 1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400" dirty="0" smtClean="0"/>
                        <a:t>DAY 2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400" dirty="0" smtClean="0"/>
                        <a:t>DAY 3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400" dirty="0" smtClean="0"/>
                        <a:t>DAY 4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400" dirty="0" smtClean="0"/>
                        <a:t> DAY 5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99379"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TVOC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HCHO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TVOC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HCHO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TVOC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HCHO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TVOC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HCHO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TVOC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HCHO</a:t>
                      </a:r>
                      <a:endParaRPr lang="en-IN" sz="1400" dirty="0"/>
                    </a:p>
                  </a:txBody>
                  <a:tcPr/>
                </a:tc>
              </a:tr>
              <a:tr h="89997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VI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34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650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o.17 6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0.03 2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1000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0.33 0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67 0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0.14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0.027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950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0.3 0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0.032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1215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0.555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0.1</a:t>
                      </a:r>
                      <a:endParaRPr lang="en-IN" sz="1400" dirty="0"/>
                    </a:p>
                  </a:txBody>
                  <a:tcPr vert="vert270"/>
                </a:tc>
              </a:tr>
              <a:tr h="89997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VII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39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93 8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0.31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97 0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o.337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760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0.1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0.02 5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910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0.2 5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0.04 8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1080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0.409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0.073</a:t>
                      </a:r>
                      <a:endParaRPr lang="en-IN" sz="1400" dirty="0"/>
                    </a:p>
                  </a:txBody>
                  <a:tcPr vert="vert270"/>
                </a:tc>
              </a:tr>
              <a:tr h="89997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VIII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40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950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0.290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0.54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800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0.17 5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0.045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7 50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0.14 0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0.024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950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0.2 84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1110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0.429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0.077</a:t>
                      </a:r>
                      <a:endParaRPr lang="en-IN" sz="1400" dirty="0"/>
                    </a:p>
                  </a:txBody>
                  <a:tcPr vert="vert270"/>
                </a:tc>
              </a:tr>
              <a:tr h="89997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IX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34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92 0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0.2 90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1010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0.3 9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0.072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980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900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0.3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0.06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1200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0.4 5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0.085</a:t>
                      </a:r>
                      <a:endParaRPr lang="en-IN" sz="1400" dirty="0"/>
                    </a:p>
                  </a:txBody>
                  <a:tcPr vert="vert270"/>
                </a:tc>
              </a:tr>
              <a:tr h="89997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X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92 0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0.2 90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410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0.022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0.011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515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0.012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940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0.2 6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4 8 5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0.004</a:t>
                      </a:r>
                      <a:endParaRPr lang="en-I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0.007</a:t>
                      </a:r>
                      <a:endParaRPr lang="en-IN" sz="1400" dirty="0"/>
                    </a:p>
                  </a:txBody>
                  <a:tcPr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08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96101"/>
              </p:ext>
            </p:extLst>
          </p:nvPr>
        </p:nvGraphicFramePr>
        <p:xfrm>
          <a:off x="304800" y="381000"/>
          <a:ext cx="8534400" cy="598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1122790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OTHER AREAS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NUMBER OF PLANTS</a:t>
                      </a:r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KIND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CO2 LEVEL-</a:t>
                      </a:r>
                      <a:endParaRPr lang="en-IN" sz="2000" dirty="0"/>
                    </a:p>
                  </a:txBody>
                  <a:tcPr/>
                </a:tc>
              </a:tr>
              <a:tr h="739522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FRONT CORRIDOR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25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HERBS- POTTED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408</a:t>
                      </a:r>
                      <a:r>
                        <a:rPr lang="en-IN" sz="1800" baseline="0" dirty="0" smtClean="0"/>
                        <a:t> – O.O56-0.025</a:t>
                      </a:r>
                      <a:endParaRPr lang="en-IN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3072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CELLAR- LEFT  SIDE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12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HERB-13</a:t>
                      </a:r>
                    </a:p>
                    <a:p>
                      <a:r>
                        <a:rPr lang="en-IN" sz="1600" dirty="0" smtClean="0"/>
                        <a:t>SHRUB-7</a:t>
                      </a:r>
                    </a:p>
                    <a:p>
                      <a:r>
                        <a:rPr lang="en-IN" sz="1600" dirty="0" smtClean="0"/>
                        <a:t>TREES-2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440- 0.02,</a:t>
                      </a:r>
                      <a:r>
                        <a:rPr lang="en-IN" sz="1800" baseline="0" dirty="0" smtClean="0"/>
                        <a:t> 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</a:rPr>
                        <a:t>0.13</a:t>
                      </a:r>
                      <a:endParaRPr lang="en-IN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5127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CELLAR- RIGHT SIDE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21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HERB-1</a:t>
                      </a:r>
                    </a:p>
                    <a:p>
                      <a:r>
                        <a:rPr lang="en-IN" sz="1600" dirty="0" smtClean="0"/>
                        <a:t>SHRUB-5</a:t>
                      </a:r>
                    </a:p>
                    <a:p>
                      <a:r>
                        <a:rPr lang="en-IN" sz="1600" dirty="0" smtClean="0"/>
                        <a:t>TREES-15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405- 0.25, </a:t>
                      </a:r>
                      <a:r>
                        <a:rPr lang="en-IN" sz="1800" b="1" dirty="0" smtClean="0">
                          <a:solidFill>
                            <a:srgbClr val="C00000"/>
                          </a:solidFill>
                        </a:rPr>
                        <a:t>0.11</a:t>
                      </a:r>
                      <a:endParaRPr lang="en-IN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59534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TERRACE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-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411 – 0..05 – 0.012</a:t>
                      </a:r>
                    </a:p>
                    <a:p>
                      <a:endParaRPr lang="en-IN" sz="1600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0547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STAFF ROOM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-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801 -  </a:t>
                      </a:r>
                      <a:endParaRPr lang="en-IN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LAB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-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640</a:t>
                      </a:r>
                      <a:endParaRPr lang="en-IN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39522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LIBRARY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-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583</a:t>
                      </a:r>
                      <a:endParaRPr lang="en-IN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958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852</TotalTime>
  <Words>1042</Words>
  <Application>Microsoft Office PowerPoint</Application>
  <PresentationFormat>On-screen Show (4:3)</PresentationFormat>
  <Paragraphs>424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</dc:creator>
  <cp:lastModifiedBy>SREE</cp:lastModifiedBy>
  <cp:revision>151</cp:revision>
  <dcterms:created xsi:type="dcterms:W3CDTF">2006-08-16T00:00:00Z</dcterms:created>
  <dcterms:modified xsi:type="dcterms:W3CDTF">2022-12-16T04:22:00Z</dcterms:modified>
</cp:coreProperties>
</file>